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5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5. 11. 2012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3.alz.cz/Foto/f8/OC/OC071n2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4.alz.cz/Foto/f8/OI/OI259m3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4.alz.cz/ImgW.ashx?fd=f3&amp;cd=OC089k5&amp;i=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thumb/a/a0/SLR_cross_section.svg/360px-SLR_cross_section.svg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4.alz.cz/Foto/f8/OI/OI259m3.jpg" TargetMode="External"/><Relationship Id="rId2" Type="http://schemas.openxmlformats.org/officeDocument/2006/relationships/hyperlink" Target="http://i3.alz.cz/Foto/f8/OC/OC071n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thumb/a/a0/SLR_cross_section.svg/360px-SLR_cross_section.svg.png" TargetMode="External"/><Relationship Id="rId4" Type="http://schemas.openxmlformats.org/officeDocument/2006/relationships/hyperlink" Target="http://i4.alz.cz/ImgW.ashx?fd=f3&amp;cd=OC089k5&amp;i=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Digitální fotoaparát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792088"/>
          </a:xfrm>
        </p:spPr>
        <p:txBody>
          <a:bodyPr/>
          <a:lstStyle/>
          <a:p>
            <a:pPr algn="l"/>
            <a:r>
              <a:rPr lang="cs-CZ" sz="3600" dirty="0" smtClean="0"/>
              <a:t>Digitální fotoaparát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44644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Zařízení, které umožňuje zachytit statické snímky a ty převést a zaznamenat v digitální formě.</a:t>
            </a:r>
          </a:p>
          <a:p>
            <a:r>
              <a:rPr lang="cs-CZ" dirty="0" smtClean="0"/>
              <a:t>Záznam formou obrazových souborů (JPEG, RAW, TIFF) je proveden do vnitřní paměti fotoaparátu nebo na paměťovou kartu.</a:t>
            </a:r>
          </a:p>
          <a:p>
            <a:pPr lvl="1"/>
            <a:r>
              <a:rPr lang="cs-CZ" dirty="0" smtClean="0"/>
              <a:t>RAW – ve skutečnosti se nejedná o obrazový soubor, ale pouze o kompletní obrazová data, ze kterých je možno obraz rekonstruovat.</a:t>
            </a:r>
          </a:p>
          <a:p>
            <a:pPr lvl="1"/>
            <a:r>
              <a:rPr lang="cs-CZ" dirty="0" smtClean="0"/>
              <a:t>TIFF – formát, který nepoužívá kompresi dat nebo používá bezztrátovou kompresi, a proto je vždy zachována pořizovací kvalita snímku.</a:t>
            </a:r>
          </a:p>
          <a:p>
            <a:pPr lvl="1"/>
            <a:r>
              <a:rPr lang="cs-CZ" dirty="0" smtClean="0"/>
              <a:t>JPEG – formát používající ztrátovou kompresi, snímek je tím pádem méně kvalitní, ale zabere znatelně méně paměti.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Nejlevnější - kompakty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3600400" cy="4536504"/>
          </a:xfrm>
        </p:spPr>
        <p:txBody>
          <a:bodyPr>
            <a:normAutofit/>
          </a:bodyPr>
          <a:lstStyle/>
          <a:p>
            <a:r>
              <a:rPr lang="cs-CZ" dirty="0"/>
              <a:t>Jsou rozměrově </a:t>
            </a:r>
            <a:r>
              <a:rPr lang="cs-CZ" dirty="0" smtClean="0"/>
              <a:t>malé, pohodlně se vejdou do kabelky nebo do kapsy.</a:t>
            </a:r>
          </a:p>
          <a:p>
            <a:r>
              <a:rPr lang="cs-CZ" dirty="0" smtClean="0"/>
              <a:t>Nemají výměnné objektivy ani zrcadla.</a:t>
            </a:r>
          </a:p>
          <a:p>
            <a:r>
              <a:rPr lang="cs-CZ" dirty="0" smtClean="0"/>
              <a:t>Zezadu nemívají hledáček, ale několikapalcový display.</a:t>
            </a:r>
            <a:endParaRPr lang="cs-CZ" dirty="0"/>
          </a:p>
          <a:p>
            <a:r>
              <a:rPr lang="cs-CZ" dirty="0" smtClean="0"/>
              <a:t>Jedná se o nejvíce zastoupený druh fotoaparátů na trhu.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665930"/>
            <a:ext cx="3528392" cy="3528392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TextovéPole 4"/>
          <p:cNvSpPr txBox="1"/>
          <p:nvPr/>
        </p:nvSpPr>
        <p:spPr>
          <a:xfrm>
            <a:off x="5292080" y="5301208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Foto: </a:t>
            </a:r>
            <a:r>
              <a:rPr lang="cs-CZ" sz="1000" dirty="0" smtClean="0">
                <a:hlinkClick r:id="rId3"/>
              </a:rPr>
              <a:t>http</a:t>
            </a:r>
            <a:r>
              <a:rPr lang="cs-CZ" sz="1000" dirty="0">
                <a:hlinkClick r:id="rId3"/>
              </a:rPr>
              <a:t>://</a:t>
            </a:r>
            <a:r>
              <a:rPr lang="cs-CZ" sz="1000" dirty="0" smtClean="0">
                <a:hlinkClick r:id="rId3"/>
              </a:rPr>
              <a:t>i3.alz.cz/Foto/f8/OC/OC071n2.jpg</a:t>
            </a:r>
            <a:r>
              <a:rPr lang="cs-CZ" sz="1000" dirty="0" smtClean="0"/>
              <a:t> [1]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720080"/>
          </a:xfrm>
        </p:spPr>
        <p:txBody>
          <a:bodyPr/>
          <a:lstStyle/>
          <a:p>
            <a:pPr algn="l"/>
            <a:r>
              <a:rPr lang="cs-CZ" sz="3600" dirty="0" err="1" smtClean="0"/>
              <a:t>Ultrazoomy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3312368" cy="4680520"/>
          </a:xfrm>
        </p:spPr>
        <p:txBody>
          <a:bodyPr/>
          <a:lstStyle/>
          <a:p>
            <a:r>
              <a:rPr lang="cs-CZ" dirty="0" smtClean="0"/>
              <a:t>Někdy také elektronické zrcadlovky.</a:t>
            </a:r>
          </a:p>
          <a:p>
            <a:r>
              <a:rPr lang="cs-CZ" dirty="0" smtClean="0"/>
              <a:t>Jsou lehčí než zrcadlovky.</a:t>
            </a:r>
          </a:p>
          <a:p>
            <a:r>
              <a:rPr lang="cs-CZ" dirty="0" smtClean="0"/>
              <a:t>Disponují velkým zoomem (10x a víc).</a:t>
            </a:r>
          </a:p>
          <a:p>
            <a:r>
              <a:rPr lang="cs-CZ" dirty="0" smtClean="0"/>
              <a:t>Mají jednoduché ovládání.</a:t>
            </a:r>
          </a:p>
          <a:p>
            <a:r>
              <a:rPr lang="cs-CZ" dirty="0" smtClean="0"/>
              <a:t>Rozsáhlé možnosti nastavení.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375779"/>
            <a:ext cx="3384376" cy="338437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ovéPole 4"/>
          <p:cNvSpPr txBox="1"/>
          <p:nvPr/>
        </p:nvSpPr>
        <p:spPr>
          <a:xfrm>
            <a:off x="5364088" y="4869160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i4.alz.cz/Foto/f8/OI/OI259m3.jpg</a:t>
            </a:r>
            <a:r>
              <a:rPr lang="cs-CZ" sz="1000" dirty="0" smtClean="0"/>
              <a:t> [2]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720080"/>
          </a:xfrm>
        </p:spPr>
        <p:txBody>
          <a:bodyPr/>
          <a:lstStyle/>
          <a:p>
            <a:pPr algn="l"/>
            <a:r>
              <a:rPr lang="cs-CZ" sz="3600" dirty="0" smtClean="0"/>
              <a:t>Zrcadlovky – pro náročné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3312368" cy="46805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Vyznačují se velmi složitou optickou konstrukcí, mívají dva CCD čipy a polopropustné zrcadlo.</a:t>
            </a:r>
          </a:p>
          <a:p>
            <a:r>
              <a:rPr lang="cs-CZ" dirty="0" smtClean="0"/>
              <a:t>Mají velkou hmotnost (záleží na velikosti objektivu).</a:t>
            </a:r>
          </a:p>
          <a:p>
            <a:r>
              <a:rPr lang="cs-CZ" dirty="0" smtClean="0"/>
              <a:t>Disponují vysokou kvalitou snímku.</a:t>
            </a:r>
          </a:p>
          <a:p>
            <a:r>
              <a:rPr lang="cs-CZ" dirty="0" smtClean="0"/>
              <a:t>Správné nastavení vyžaduje rozsáhlé zkušenosti.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5037268"/>
            <a:ext cx="3960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2"/>
              </a:rPr>
              <a:t>http://</a:t>
            </a:r>
            <a:r>
              <a:rPr lang="cs-CZ" sz="1000" dirty="0" smtClean="0">
                <a:hlinkClick r:id="rId2"/>
              </a:rPr>
              <a:t>i4.alz.cz/ImgW.ashx?fd=f3&amp;cd=OC089k5&amp;i=1.jpg</a:t>
            </a:r>
            <a:r>
              <a:rPr lang="cs-CZ" sz="1000" dirty="0" smtClean="0"/>
              <a:t> [3]</a:t>
            </a:r>
            <a:endParaRPr lang="cs-CZ" sz="1000" dirty="0"/>
          </a:p>
        </p:txBody>
      </p:sp>
      <p:pic>
        <p:nvPicPr>
          <p:cNvPr id="1028" name="Picture 4" descr="1/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3375292" cy="358438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78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79"/>
            <a:ext cx="6512511" cy="1138259"/>
          </a:xfrm>
        </p:spPr>
        <p:txBody>
          <a:bodyPr/>
          <a:lstStyle/>
          <a:p>
            <a:pPr algn="l"/>
            <a:r>
              <a:rPr lang="cs-CZ" sz="3600" dirty="0" smtClean="0"/>
              <a:t>Jednoduché schéma zrcadlovky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5891141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2"/>
              </a:rPr>
              <a:t>http://</a:t>
            </a:r>
            <a:r>
              <a:rPr lang="cs-CZ" sz="1000" dirty="0" smtClean="0">
                <a:hlinkClick r:id="rId2"/>
              </a:rPr>
              <a:t>upload.wikimedia.org/wikipedia/commons/thumb/a/a0/SLR_cross_section.svg/360px-SLR_cross_section.svg.png</a:t>
            </a:r>
            <a:r>
              <a:rPr lang="cs-CZ" sz="1000" dirty="0" smtClean="0"/>
              <a:t> [3]</a:t>
            </a:r>
            <a:endParaRPr lang="cs-CZ" sz="1000" dirty="0"/>
          </a:p>
        </p:txBody>
      </p:sp>
      <p:pic>
        <p:nvPicPr>
          <p:cNvPr id="2050" name="Picture 2" descr="Soubor:SLR cross secti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1" y="2060848"/>
            <a:ext cx="414766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156176" y="2204864"/>
            <a:ext cx="26642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Světlo (obraz) prochází objektivem (1) a odráží se od zrcadla (2) na matnici (5). Spojná čočka (6) jej koncentruje do pětibokého optického hranolu (7), odkud prochází do hledáčku (8). Při expozici se zrcadlo zvedne a otevře se závěrka (3), skrz níž světlo promítne na senzor (4) stejný obraz jako do hledáčku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55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2096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</a:t>
            </a:r>
            <a:r>
              <a:rPr lang="cs-CZ" dirty="0" smtClean="0"/>
              <a:t>5. 11. 2012</a:t>
            </a:r>
            <a:r>
              <a:rPr lang="cs-CZ" dirty="0" smtClean="0"/>
              <a:t>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 smtClean="0"/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/>
              <a:t>[1]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i3.alz.cz/Foto/f8/OC/OC071n2.jpg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i4.alz.cz/Foto/f8/OI/OI259m3.jpg</a:t>
            </a:r>
            <a:r>
              <a:rPr lang="cs-CZ" dirty="0" smtClean="0"/>
              <a:t> </a:t>
            </a:r>
            <a:endParaRPr lang="cs-CZ" dirty="0" smtClean="0"/>
          </a:p>
          <a:p>
            <a:pPr lvl="2"/>
            <a:r>
              <a:rPr lang="cs-CZ" dirty="0" smtClean="0"/>
              <a:t>[3]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i4.alz.cz/ImgW.ashx?fd=f3&amp;cd=OC089k5&amp;i=1.jpg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[4]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upload.wikimedia.org/wikipedia/commons/thumb/a/a0/SLR_cross_section.svg/360px-SLR_cross_section.svg.png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164</TotalTime>
  <Words>320</Words>
  <Application>Microsoft Office PowerPoint</Application>
  <PresentationFormat>Předvádění na obrazovce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Georgia</vt:lpstr>
      <vt:lpstr>Trebuchet MS</vt:lpstr>
      <vt:lpstr>Aerodynamika</vt:lpstr>
      <vt:lpstr>Digitální fotoaparát</vt:lpstr>
      <vt:lpstr>Digitální fotoaparát</vt:lpstr>
      <vt:lpstr>Nejlevnější - kompakty</vt:lpstr>
      <vt:lpstr>Ultrazoomy</vt:lpstr>
      <vt:lpstr>Zrcadlovky – pro náročné</vt:lpstr>
      <vt:lpstr>Jednoduché schéma zrcadlovky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fotoaparát</dc:title>
  <dc:creator>Petr Machálek</dc:creator>
  <cp:lastModifiedBy>Petr Machálek</cp:lastModifiedBy>
  <cp:revision>10</cp:revision>
  <dcterms:created xsi:type="dcterms:W3CDTF">2012-11-05T18:22:11Z</dcterms:created>
  <dcterms:modified xsi:type="dcterms:W3CDTF">2012-11-05T21:23:01Z</dcterms:modified>
</cp:coreProperties>
</file>